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7"/>
  </p:notesMasterIdLst>
  <p:sldIdLst>
    <p:sldId id="859" r:id="rId2"/>
    <p:sldId id="986" r:id="rId3"/>
    <p:sldId id="991" r:id="rId4"/>
    <p:sldId id="992" r:id="rId5"/>
    <p:sldId id="993" r:id="rId6"/>
    <p:sldId id="994" r:id="rId7"/>
    <p:sldId id="995" r:id="rId8"/>
    <p:sldId id="1004" r:id="rId9"/>
    <p:sldId id="996" r:id="rId10"/>
    <p:sldId id="997" r:id="rId11"/>
    <p:sldId id="998" r:id="rId12"/>
    <p:sldId id="999" r:id="rId13"/>
    <p:sldId id="1000" r:id="rId14"/>
    <p:sldId id="1001" r:id="rId15"/>
    <p:sldId id="1002" r:id="rId16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D028C"/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615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648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1" d="100"/>
          <a:sy n="81" d="100"/>
        </p:scale>
        <p:origin x="-387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训练二年级上册英语译林版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2  I have a </a:t>
            </a:r>
            <a:r>
              <a:rPr lang="en-US" altLang="zh-CN" sz="60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rabbit</a:t>
            </a: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Period 3</a:t>
            </a:r>
            <a:r>
              <a:rPr lang="zh-CN" altLang="en-US" sz="4000">
                <a:solidFill>
                  <a:prstClr val="black"/>
                </a:solidFill>
                <a:cs typeface="Times New Roman" panose="02020603050405020304" pitchFamily="18" charset="0"/>
              </a:rPr>
              <a:t>　</a:t>
            </a: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Fun time—Rhyme time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564904"/>
            <a:ext cx="11485848" cy="212365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 have a big hamster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en-US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 have a rabbit. It’s white. It’s small.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6734" y="1124744"/>
            <a:ext cx="7817597" cy="1543087"/>
          </a:xfrm>
          <a:prstGeom prst="rect">
            <a:avLst/>
          </a:prstGeom>
        </p:spPr>
      </p:pic>
      <p:sp>
        <p:nvSpPr>
          <p:cNvPr id="7" name="内容占位符 3"/>
          <p:cNvSpPr txBox="1">
            <a:spLocks/>
          </p:cNvSpPr>
          <p:nvPr/>
        </p:nvSpPr>
        <p:spPr bwMode="auto">
          <a:xfrm>
            <a:off x="550590" y="3204202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句意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我有一只大仓鼠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与图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相符。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8" name="内容占位符 4"/>
          <p:cNvSpPr txBox="1">
            <a:spLocks/>
          </p:cNvSpPr>
          <p:nvPr/>
        </p:nvSpPr>
        <p:spPr bwMode="auto">
          <a:xfrm>
            <a:off x="513254" y="4644362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句意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我有一只兔子。它是白色的。它很小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与图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相符。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982638" y="2689756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A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982638" y="4042568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C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59654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034152"/>
            <a:ext cx="11485848" cy="130317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五、 给单词排排队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把它们组成一列完整的小火车吧。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cat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have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black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⑤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4" name="km23a.jpg" descr="id:214749148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50590" y="2492896"/>
            <a:ext cx="8721479" cy="1368152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2289201" y="2996952"/>
            <a:ext cx="665598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mtClean="0">
                <a:cs typeface="宋体" panose="02010600030101010101" pitchFamily="2" charset="-122"/>
              </a:rPr>
              <a:t>④</a:t>
            </a:r>
            <a:r>
              <a:rPr lang="en-US" altLang="zh-CN" smtClean="0">
                <a:cs typeface="宋体" panose="02010600030101010101" pitchFamily="2" charset="-122"/>
              </a:rPr>
              <a:t>          </a:t>
            </a:r>
            <a:r>
              <a:rPr lang="zh-CN" altLang="zh-CN" smtClean="0">
                <a:cs typeface="宋体" panose="02010600030101010101" pitchFamily="2" charset="-122"/>
              </a:rPr>
              <a:t>②</a:t>
            </a:r>
            <a:r>
              <a:rPr lang="en-US" altLang="zh-CN" smtClean="0">
                <a:cs typeface="宋体" panose="02010600030101010101" pitchFamily="2" charset="-122"/>
              </a:rPr>
              <a:t>          </a:t>
            </a:r>
            <a:r>
              <a:rPr lang="zh-CN" altLang="zh-CN" smtClean="0">
                <a:cs typeface="宋体" panose="02010600030101010101" pitchFamily="2" charset="-122"/>
              </a:rPr>
              <a:t>⑤</a:t>
            </a:r>
            <a:r>
              <a:rPr lang="en-US" altLang="zh-CN" smtClean="0">
                <a:cs typeface="宋体" panose="02010600030101010101" pitchFamily="2" charset="-122"/>
              </a:rPr>
              <a:t>         </a:t>
            </a:r>
            <a:r>
              <a:rPr lang="zh-CN" altLang="zh-CN" smtClean="0">
                <a:cs typeface="宋体" panose="02010600030101010101" pitchFamily="2" charset="-122"/>
              </a:rPr>
              <a:t>③</a:t>
            </a:r>
            <a:r>
              <a:rPr lang="en-US" altLang="zh-CN" smtClean="0">
                <a:cs typeface="宋体" panose="02010600030101010101" pitchFamily="2" charset="-122"/>
              </a:rPr>
              <a:t>          </a:t>
            </a:r>
            <a:r>
              <a:rPr lang="zh-CN" altLang="zh-CN" smtClean="0">
                <a:cs typeface="宋体" panose="02010600030101010101" pitchFamily="2" charset="-122"/>
              </a:rPr>
              <a:t>①</a:t>
            </a:r>
            <a:r>
              <a:rPr lang="en-US" altLang="zh-CN" dirty="0" smtClean="0">
                <a:cs typeface="宋体" panose="02010600030101010101" pitchFamily="2" charset="-122"/>
              </a:rPr>
              <a:t>            </a:t>
            </a:r>
            <a:r>
              <a:rPr lang="en-US" altLang="zh-CN" dirty="0" smtClean="0">
                <a:ea typeface="楷体" panose="02010609060101010101" pitchFamily="49" charset="-122"/>
              </a:rPr>
              <a:t>.</a:t>
            </a:r>
            <a:endParaRPr lang="zh-CN" altLang="en-US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406574" y="3998031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可知，本句是以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开头的陈述句。谓语为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have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；形容词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black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修饰名词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cat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；一只猫用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。句意：我有一只黑猫。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55831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16892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small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Look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⑤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hamster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km24.jpg" descr="id:214749149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50590" y="2055556"/>
            <a:ext cx="8262454" cy="1296144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2206774" y="2487604"/>
            <a:ext cx="629691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mtClean="0">
                <a:cs typeface="宋体" panose="02010600030101010101" pitchFamily="2" charset="-122"/>
              </a:rPr>
              <a:t>④</a:t>
            </a:r>
            <a:r>
              <a:rPr lang="en-US" altLang="zh-CN" smtClean="0">
                <a:cs typeface="宋体" panose="02010600030101010101" pitchFamily="2" charset="-122"/>
              </a:rPr>
              <a:t>        </a:t>
            </a:r>
            <a:r>
              <a:rPr lang="zh-CN" altLang="zh-CN" smtClean="0">
                <a:cs typeface="宋体" panose="02010600030101010101" pitchFamily="2" charset="-122"/>
              </a:rPr>
              <a:t>①</a:t>
            </a:r>
            <a:r>
              <a:rPr lang="en-US" altLang="zh-CN" smtClean="0">
                <a:cs typeface="宋体" panose="02010600030101010101" pitchFamily="2" charset="-122"/>
              </a:rPr>
              <a:t>          </a:t>
            </a:r>
            <a:r>
              <a:rPr lang="zh-CN" altLang="zh-CN" smtClean="0">
                <a:cs typeface="宋体" panose="02010600030101010101" pitchFamily="2" charset="-122"/>
              </a:rPr>
              <a:t>②</a:t>
            </a:r>
            <a:r>
              <a:rPr lang="en-US" altLang="zh-CN" smtClean="0">
                <a:cs typeface="宋体" panose="02010600030101010101" pitchFamily="2" charset="-122"/>
              </a:rPr>
              <a:t>         </a:t>
            </a:r>
            <a:r>
              <a:rPr lang="zh-CN" altLang="zh-CN" smtClean="0">
                <a:cs typeface="宋体" panose="02010600030101010101" pitchFamily="2" charset="-122"/>
              </a:rPr>
              <a:t>③</a:t>
            </a:r>
            <a:r>
              <a:rPr lang="en-US" altLang="zh-CN" smtClean="0">
                <a:cs typeface="宋体" panose="02010600030101010101" pitchFamily="2" charset="-122"/>
              </a:rPr>
              <a:t>         </a:t>
            </a:r>
            <a:r>
              <a:rPr lang="zh-CN" altLang="zh-CN" smtClean="0">
                <a:cs typeface="宋体" panose="02010600030101010101" pitchFamily="2" charset="-122"/>
              </a:rPr>
              <a:t>⑤</a:t>
            </a:r>
            <a:r>
              <a:rPr lang="en-US" altLang="zh-CN" smtClean="0">
                <a:cs typeface="宋体" panose="02010600030101010101" pitchFamily="2" charset="-122"/>
              </a:rPr>
              <a:t>           </a:t>
            </a:r>
            <a:r>
              <a:rPr lang="en-US" altLang="zh-CN" smtClean="0">
                <a:ea typeface="楷体" panose="02010609060101010101" pitchFamily="49" charset="-122"/>
              </a:rPr>
              <a:t>.</a:t>
            </a:r>
            <a:endParaRPr lang="zh-CN" altLang="en-US"/>
          </a:p>
        </p:txBody>
      </p:sp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60854" y="3495716"/>
            <a:ext cx="11485848" cy="1949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Look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可知，本句是以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Look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开头的祈使句。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look at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是固定短语；形容词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small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修饰名词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hamster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我的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是形容词性物主代词。句意：看我的小仓鼠。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55068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69265"/>
            <a:ext cx="11485848" cy="25958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六、 完形填空。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169670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Hello. I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Yang Ling. I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a cat.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white. It’s small. Look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jump. I also have two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They are big and fat.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 err="1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dirty="0" err="1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am	B. are	C. is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BS03.eps" descr="id:214749149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1124744"/>
            <a:ext cx="8784976" cy="621798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982638" y="3789040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A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622598" y="4489956"/>
            <a:ext cx="466826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ea typeface="楷体" panose="02010609060101010101" pitchFamily="49" charset="-122"/>
              </a:rPr>
              <a:t>I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后的</a:t>
            </a:r>
            <a:r>
              <a:rPr lang="en-US" altLang="zh-CN">
                <a:ea typeface="楷体" panose="02010609060101010101" pitchFamily="49" charset="-122"/>
              </a:rPr>
              <a:t>be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动词用</a:t>
            </a:r>
            <a:r>
              <a:rPr lang="en-US" altLang="zh-CN">
                <a:ea typeface="楷体" panose="02010609060101010101" pitchFamily="49" charset="-122"/>
              </a:rPr>
              <a:t>am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。故选</a:t>
            </a:r>
            <a:r>
              <a:rPr lang="en-US" altLang="zh-CN">
                <a:ea typeface="楷体" panose="02010609060101010101" pitchFamily="49" charset="-122"/>
              </a:rPr>
              <a:t>A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471286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348880"/>
            <a:ext cx="11485848" cy="212365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is	B. have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C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has</a:t>
            </a: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en-US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Its	B. It’s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C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It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99890" y="2475064"/>
            <a:ext cx="51328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B 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内容占位符 3"/>
          <p:cNvSpPr txBox="1">
            <a:spLocks/>
          </p:cNvSpPr>
          <p:nvPr/>
        </p:nvSpPr>
        <p:spPr bwMode="auto">
          <a:xfrm>
            <a:off x="550590" y="3006762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have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has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为第一人称，其后动词用原形。故选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008516" y="3850754"/>
            <a:ext cx="51328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/>
              <a:t>B 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内容占位符 4"/>
          <p:cNvSpPr txBox="1">
            <a:spLocks/>
          </p:cNvSpPr>
          <p:nvPr/>
        </p:nvSpPr>
        <p:spPr bwMode="auto">
          <a:xfrm>
            <a:off x="550590" y="4446922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句子缺少主语和谓语，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It’s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It is,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它是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Its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它的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455722" y="910050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630238" eaLnBrk="1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Hello. I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Yang Ling. I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a cat.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white. It’s small. Look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It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jump. I also have two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They are big and fat.</a:t>
            </a:r>
            <a:endParaRPr lang="zh-CN" altLang="zh-CN" sz="16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92183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898747"/>
            <a:ext cx="11485848" cy="212365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can	B. be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C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am</a:t>
            </a: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en-US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dog	B. dogs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C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a dog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82638" y="3030632"/>
            <a:ext cx="5143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/>
              <a:t>A 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29307" y="3697868"/>
            <a:ext cx="671802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>
                <a:ea typeface="楷体" panose="02010609060101010101" pitchFamily="49" charset="-122"/>
              </a:rPr>
              <a:t>can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>
                <a:ea typeface="楷体" panose="02010609060101010101" pitchFamily="49" charset="-122"/>
              </a:rPr>
              <a:t>“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能</a:t>
            </a:r>
            <a:r>
              <a:rPr lang="en-US" altLang="zh-CN">
                <a:ea typeface="楷体" panose="02010609060101010101" pitchFamily="49" charset="-122"/>
              </a:rPr>
              <a:t>”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，后接动词原形。故选</a:t>
            </a:r>
            <a:r>
              <a:rPr lang="en-US" altLang="zh-CN">
                <a:ea typeface="楷体" panose="02010609060101010101" pitchFamily="49" charset="-122"/>
              </a:rPr>
              <a:t>A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919256" y="4390158"/>
            <a:ext cx="51328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 B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550590" y="5066020"/>
            <a:ext cx="770485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>
                <a:ea typeface="楷体" panose="02010609060101010101" pitchFamily="49" charset="-122"/>
              </a:rPr>
              <a:t>two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是基数词，其后接可数名词复数。故选</a:t>
            </a:r>
            <a:r>
              <a:rPr lang="en-US" altLang="zh-CN">
                <a:ea typeface="楷体" panose="02010609060101010101" pitchFamily="49" charset="-122"/>
              </a:rPr>
              <a:t>B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1628800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715963" eaLnBrk="1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Hello. I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Yang Ling. I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a cat.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white. It’s small. Look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It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jump. I also have two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They are big and fat.</a:t>
            </a:r>
            <a:endParaRPr lang="zh-CN" altLang="zh-CN" sz="16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5167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95516"/>
            <a:ext cx="11485848" cy="276998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 听录音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选出你所听到的句子。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  <a:tab pos="675132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 err="1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dirty="0" err="1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I have a rabbit.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B. I have a hamster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spcAft>
                <a:spcPts val="0"/>
              </a:spcAft>
              <a:tabLst>
                <a:tab pos="4770755" algn="l"/>
                <a:tab pos="6751320" algn="l"/>
              </a:tabLst>
            </a:pPr>
            <a:endParaRPr lang="en-US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  <a:tab pos="6751320" algn="l"/>
              </a:tabLst>
            </a:pP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  <a:tab pos="675132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Look at the dog. It’s white.	B.Look at the dog. It’s brown.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BS01.eps" descr="id:214749144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6574" y="1124744"/>
            <a:ext cx="10153128" cy="581351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622598" y="3140968"/>
            <a:ext cx="280467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I have a hamster.</a:t>
            </a:r>
            <a:endParaRPr lang="zh-CN" altLang="en-US">
              <a:solidFill>
                <a:srgbClr val="ED028C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639017" y="4509120"/>
            <a:ext cx="444807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Look at the dog. It’s brown.</a:t>
            </a:r>
            <a:endParaRPr lang="zh-CN" altLang="en-US">
              <a:solidFill>
                <a:srgbClr val="ED028C"/>
              </a:solidFill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75799" y="2456480"/>
            <a:ext cx="51328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B 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974012" y="3826544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B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78484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78168"/>
            <a:ext cx="11485848" cy="350865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  <a:tab pos="675132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She’s my cousin.		B. He’s my cousin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spcAft>
                <a:spcPts val="0"/>
              </a:spcAft>
              <a:tabLst>
                <a:tab pos="4770755" algn="l"/>
                <a:tab pos="6751320" algn="l"/>
              </a:tabLst>
            </a:pPr>
            <a:endParaRPr lang="en-US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  <a:tab pos="6751320" algn="l"/>
              </a:tabLst>
            </a:pP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  <a:tab pos="675132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I have a cat. It’s big.	B.I have a cat. It’s small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spcAft>
                <a:spcPts val="0"/>
              </a:spcAft>
              <a:tabLst>
                <a:tab pos="4770755" algn="l"/>
                <a:tab pos="6751320" algn="l"/>
              </a:tabLst>
            </a:pPr>
            <a:endParaRPr lang="en-US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  <a:tab pos="6751320" algn="l"/>
              </a:tabLst>
            </a:pP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  <a:tab pos="675132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This is my uncle.		B.This is my aunt.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28289" y="1988840"/>
            <a:ext cx="271689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She’s my cousin.</a:t>
            </a:r>
            <a:endParaRPr lang="zh-CN" altLang="en-US">
              <a:solidFill>
                <a:srgbClr val="ED028C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662793" y="3356992"/>
            <a:ext cx="363221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I have a cat. It’s small.</a:t>
            </a:r>
            <a:endParaRPr lang="zh-CN" altLang="en-US">
              <a:solidFill>
                <a:srgbClr val="ED028C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628289" y="4705980"/>
            <a:ext cx="275748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This is my uncle.</a:t>
            </a:r>
            <a:endParaRPr lang="zh-CN" altLang="en-US">
              <a:solidFill>
                <a:srgbClr val="ED028C"/>
              </a:solidFill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001638" y="1294638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/>
              <a:t>A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883913" y="2671416"/>
            <a:ext cx="51328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 B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974012" y="4040656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/>
              <a:t>A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38635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06160"/>
            <a:ext cx="11485848" cy="350865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 选出与所给例词属于同类的一项。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rabbit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dog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B.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white</a:t>
            </a: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en-US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en-US" altLang="zh-CN" sz="16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en-US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big	A. small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B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look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514014" y="2492896"/>
            <a:ext cx="11341832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rabbit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兔子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dog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狗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都是动物类名词；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white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是颜色类形容词或名词，故选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478582" y="4644362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big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大的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small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小的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都是形容词；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look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看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是动词，故选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45134" y="1870702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/>
              <a:t>A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65386" y="3968648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/>
              <a:t>A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22526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62144"/>
            <a:ext cx="11485848" cy="424731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tall	A. hamster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B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short</a:t>
            </a: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en-US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en-US" altLang="zh-CN" sz="16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brown	A. red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B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aunt</a:t>
            </a: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en-US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en-US" altLang="zh-CN" sz="16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this 	A. too 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B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that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3"/>
          <p:cNvSpPr txBox="1">
            <a:spLocks/>
          </p:cNvSpPr>
          <p:nvPr/>
        </p:nvSpPr>
        <p:spPr bwMode="auto">
          <a:xfrm>
            <a:off x="550590" y="1490410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tall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高的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short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矮的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都是形容词；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hamster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仓鼠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是名词，故选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4"/>
          <p:cNvSpPr txBox="1">
            <a:spLocks/>
          </p:cNvSpPr>
          <p:nvPr/>
        </p:nvSpPr>
        <p:spPr bwMode="auto">
          <a:xfrm>
            <a:off x="514014" y="3205943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brown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棕色的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red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红色的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都表示颜色；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aunt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姑妈；姨妈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表示亲属称谓，故选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5"/>
          <p:cNvSpPr txBox="1">
            <a:spLocks/>
          </p:cNvSpPr>
          <p:nvPr/>
        </p:nvSpPr>
        <p:spPr bwMode="auto">
          <a:xfrm>
            <a:off x="514014" y="5148418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this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这个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that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那个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是指示代词；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too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也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是副词，故选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881752" y="1088328"/>
            <a:ext cx="51328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/>
              <a:t> B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946508" y="2807894"/>
            <a:ext cx="5143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A 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002890" y="4536086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/>
              <a:t>B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81139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78168"/>
            <a:ext cx="11485848" cy="195386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 单项选择。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 have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531114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a cat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cat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C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/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82638" y="1916832"/>
            <a:ext cx="5143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/>
              <a:t>A 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内容占位符 6"/>
          <p:cNvSpPr txBox="1">
            <a:spLocks/>
          </p:cNvSpPr>
          <p:nvPr/>
        </p:nvSpPr>
        <p:spPr bwMode="auto">
          <a:xfrm>
            <a:off x="442006" y="3205943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cat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猫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是可数名词，当猫的数量是一只时，用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 cat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表示；当猫的数量大于一只时，用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cats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表示，故选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93362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76873"/>
            <a:ext cx="11485848" cy="138499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31114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It’s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and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531114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small;big	B. big;fat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C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tall;short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7"/>
          <p:cNvSpPr txBox="1">
            <a:spLocks/>
          </p:cNvSpPr>
          <p:nvPr/>
        </p:nvSpPr>
        <p:spPr bwMode="auto">
          <a:xfrm>
            <a:off x="514014" y="2845903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and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连接两个并列成分。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项中的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small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小的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big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大的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项中的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tall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高的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short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矮的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都是反义词，故选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fat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胖的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29774" y="1583758"/>
            <a:ext cx="60305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 B 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28661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64905"/>
            <a:ext cx="11485848" cy="138499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31114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Look at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cat.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531114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I	B. my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C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me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99890" y="1880416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B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内容占位符 8"/>
          <p:cNvSpPr txBox="1">
            <a:spLocks/>
          </p:cNvSpPr>
          <p:nvPr/>
        </p:nvSpPr>
        <p:spPr bwMode="auto">
          <a:xfrm>
            <a:off x="576878" y="3061927"/>
            <a:ext cx="11062944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cat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猫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是名词，其前需用形容词性物主代词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我的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修饰，故选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33435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43198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四、 选出与所给句子相对应的图片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  <a:tabLst>
                <a:tab pos="4770755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 have a dog. It’s brown. It’s big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en-US" altLang="zh-CN" sz="16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en-US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en-US" altLang="zh-CN" sz="16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 have a dog. It’s small.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70334" y="3140968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D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9977" y="1556792"/>
            <a:ext cx="7817597" cy="1543087"/>
          </a:xfrm>
          <a:prstGeom prst="rect">
            <a:avLst/>
          </a:prstGeom>
        </p:spPr>
      </p:pic>
      <p:sp>
        <p:nvSpPr>
          <p:cNvPr id="7" name="内容占位符 1"/>
          <p:cNvSpPr txBox="1">
            <a:spLocks/>
          </p:cNvSpPr>
          <p:nvPr/>
        </p:nvSpPr>
        <p:spPr bwMode="auto">
          <a:xfrm>
            <a:off x="514014" y="3717032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句意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我有一只狗。它是棕色的。它很大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与图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相符。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8" name="内容占位符 2"/>
          <p:cNvSpPr txBox="1">
            <a:spLocks/>
          </p:cNvSpPr>
          <p:nvPr/>
        </p:nvSpPr>
        <p:spPr bwMode="auto">
          <a:xfrm>
            <a:off x="514014" y="5076410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句意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我有一只狗。它很小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与图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相符。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982638" y="4526372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B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86168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9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383</TotalTime>
  <Words>678</Words>
  <Application>Microsoft Office PowerPoint</Application>
  <PresentationFormat>自定义</PresentationFormat>
  <Paragraphs>113</Paragraphs>
  <Slides>15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2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Microsoft</cp:lastModifiedBy>
  <cp:revision>342</cp:revision>
  <dcterms:created xsi:type="dcterms:W3CDTF">2020-11-06T05:24:00Z</dcterms:created>
  <dcterms:modified xsi:type="dcterms:W3CDTF">2025-06-07T05:51:05Z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